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ACF1A1B0-862D-4909-A7DB-D8ADA062DFCA}" type="datetimeFigureOut">
              <a:rPr lang="en-US" dirty="0"/>
              <a:t>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45720" tIns="45720" rIns="45720" bIns="45720" rtlCol="0" anchor="ctr">
            <a:normAutofit/>
          </a:bodyPr>
          <a:lstStyle>
            <a:lvl1pPr>
              <a:defRPr lang="en-US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6144-9CB7-4E3A-B87E-A382F9BE05EF}" type="datetimeFigureOut">
              <a:rPr lang="en-US" dirty="0"/>
              <a:t>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3D55F-46AB-4791-9172-4FA8DD3A6A9C}" type="datetimeFigureOut">
              <a:rPr lang="en-US" dirty="0"/>
              <a:t>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6881-8A08-449C-8D73-E5F201F814C1}" type="datetimeFigureOut">
              <a:rPr lang="en-US" dirty="0"/>
              <a:t>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B5A5E-0C07-4E93-A112-D37B4D166B30}" type="datetimeFigureOut">
              <a:rPr lang="en-US" dirty="0"/>
              <a:t>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71C5-DC57-4358-A1EA-30C08AF6E3C5}" type="datetimeFigureOut">
              <a:rPr lang="en-US" dirty="0"/>
              <a:t>1/13/2016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26480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b="0" kern="1200" spc="10" baseline="0" dirty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71DBA-DE60-4731-B773-47AAA185C143}" type="datetimeFigureOut">
              <a:rPr lang="en-US" dirty="0"/>
              <a:t>1/13/2016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1/13/2016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A628-C83B-4C66-83F4-1711CE3738FD}" type="datetimeFigureOut">
              <a:rPr lang="en-US" dirty="0"/>
              <a:t>1/13/2016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1D73-9400-43CA-A37F-F9B7D00DE14C}" type="datetimeFigureOut">
              <a:rPr lang="en-US" dirty="0"/>
              <a:t>1/13/2016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7711-B905-4633-B4D7-6F3A49A2E7D9}" type="datetimeFigureOut">
              <a:rPr lang="en-US" dirty="0"/>
              <a:t>1/13/2016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89C235CF-BDA2-4E7E-8BBD-350479985E74}" type="datetimeFigureOut">
              <a:rPr lang="en-US" dirty="0"/>
              <a:pPr/>
              <a:t>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96969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rgbClr val="777777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52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b="1" dirty="0" smtClean="0"/>
              <a:t>North Africa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3165988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5434" y="2161310"/>
            <a:ext cx="6545328" cy="43513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05" y="365759"/>
            <a:ext cx="5769520" cy="373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52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286" y="308262"/>
            <a:ext cx="9363663" cy="627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112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872" y="365760"/>
            <a:ext cx="9308956" cy="625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02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963" y="293023"/>
            <a:ext cx="9496424" cy="630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71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176644"/>
            <a:ext cx="9692640" cy="1171777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Culture of North Africa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589810"/>
            <a:ext cx="8595360" cy="45903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800" b="1" dirty="0" smtClean="0"/>
              <a:t>-North African households are traditionally centered around males</a:t>
            </a:r>
            <a:endParaRPr lang="en-US" sz="4800" b="1" dirty="0"/>
          </a:p>
          <a:p>
            <a:pPr marL="0" indent="0">
              <a:buNone/>
            </a:pPr>
            <a:r>
              <a:rPr lang="en-US" sz="4800" b="1" dirty="0" smtClean="0"/>
              <a:t>	-The workforce is 	primarily male</a:t>
            </a:r>
          </a:p>
          <a:p>
            <a:pPr marL="0" indent="0">
              <a:buNone/>
            </a:pPr>
            <a:r>
              <a:rPr lang="en-US" sz="4800" b="1" dirty="0"/>
              <a:t>	</a:t>
            </a:r>
            <a:r>
              <a:rPr lang="en-US" sz="4800" b="1" dirty="0" smtClean="0"/>
              <a:t>-Few women hold jobs 	after they marry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040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145472"/>
            <a:ext cx="9692640" cy="1088649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Culture of North Africa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1" y="1234121"/>
            <a:ext cx="9492719" cy="4746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smtClean="0"/>
              <a:t>-Times are changing throughout North Africa</a:t>
            </a:r>
          </a:p>
          <a:p>
            <a:pPr marL="0" indent="0">
              <a:buNone/>
            </a:pPr>
            <a:r>
              <a:rPr lang="en-US" sz="4000" b="1" dirty="0"/>
              <a:t>	</a:t>
            </a:r>
            <a:r>
              <a:rPr lang="en-US" sz="4000" b="1" dirty="0" smtClean="0"/>
              <a:t>-Polygamy is abolished, 	spouses can also seek divorce</a:t>
            </a:r>
          </a:p>
          <a:p>
            <a:pPr marL="0" indent="0">
              <a:buNone/>
            </a:pPr>
            <a:r>
              <a:rPr lang="en-US" sz="4000" b="1" dirty="0"/>
              <a:t>	</a:t>
            </a:r>
            <a:r>
              <a:rPr lang="en-US" sz="4000" b="1" dirty="0" smtClean="0"/>
              <a:t>-Preteen arranged marriages 	are outlawed</a:t>
            </a:r>
          </a:p>
          <a:p>
            <a:pPr marL="0" indent="0">
              <a:buNone/>
            </a:pPr>
            <a:r>
              <a:rPr lang="en-US" sz="4000" b="1" dirty="0"/>
              <a:t>	</a:t>
            </a:r>
            <a:r>
              <a:rPr lang="en-US" sz="4000" b="1" dirty="0" smtClean="0"/>
              <a:t>-Many women, especially in 	cities, are becoming employed</a:t>
            </a:r>
          </a:p>
        </p:txBody>
      </p:sp>
    </p:spTree>
    <p:extLst>
      <p:ext uri="{BB962C8B-B14F-4D97-AF65-F5344CB8AC3E}">
        <p14:creationId xmlns:p14="http://schemas.microsoft.com/office/powerpoint/2010/main" val="333785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62" y="832715"/>
            <a:ext cx="10106455" cy="534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18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665018"/>
            <a:ext cx="8595360" cy="5515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smtClean="0"/>
              <a:t>-</a:t>
            </a:r>
            <a:r>
              <a:rPr lang="en-US" sz="5400" b="1" u="sng" dirty="0" smtClean="0"/>
              <a:t>Countries of North Africa</a:t>
            </a:r>
            <a:r>
              <a:rPr lang="en-US" sz="5400" b="1" dirty="0" smtClean="0"/>
              <a:t>: Algeria, Egypt, Morocco, Western Sahara, Sudan, and Tunisia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438526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0"/>
            <a:ext cx="9692640" cy="1325562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Ancient Egypt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600200"/>
            <a:ext cx="8595360" cy="45799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smtClean="0"/>
              <a:t>-Empire spanned 2,600 years</a:t>
            </a:r>
          </a:p>
          <a:p>
            <a:pPr marL="0" indent="0">
              <a:buNone/>
            </a:pPr>
            <a:r>
              <a:rPr lang="en-US" sz="4000" b="1" dirty="0" smtClean="0"/>
              <a:t>-The Nile River was crucial to life in Egypt</a:t>
            </a:r>
          </a:p>
          <a:p>
            <a:pPr marL="0" indent="0">
              <a:buNone/>
            </a:pPr>
            <a:r>
              <a:rPr lang="en-US" sz="4000" b="1" dirty="0" smtClean="0"/>
              <a:t>-Flooded at the same time every year</a:t>
            </a:r>
          </a:p>
          <a:p>
            <a:pPr marL="0" indent="0">
              <a:buNone/>
            </a:pPr>
            <a:r>
              <a:rPr lang="en-US" sz="4000" b="1" dirty="0"/>
              <a:t>	</a:t>
            </a:r>
            <a:r>
              <a:rPr lang="en-US" sz="4000" b="1" dirty="0" smtClean="0"/>
              <a:t>-Provided water for both 	people and crops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04970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0"/>
            <a:ext cx="9692640" cy="1325562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Ancient Egypt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517073"/>
            <a:ext cx="8595360" cy="4987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/>
              <a:t>-Pharaohs, who ruled the empire during the Middle Kingdom, were known as “god-kings”</a:t>
            </a:r>
          </a:p>
          <a:p>
            <a:pPr marL="0" indent="0">
              <a:buNone/>
            </a:pPr>
            <a:r>
              <a:rPr lang="en-US" sz="4400" b="1" dirty="0" smtClean="0"/>
              <a:t>-Ancient Egyptians believed pharaohs ruled even after death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91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0"/>
            <a:ext cx="9692640" cy="1055398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Ancient Egypt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055398"/>
            <a:ext cx="9388810" cy="52889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/>
              <a:t>-Ancient Egyptians are known for their farming techniques</a:t>
            </a:r>
          </a:p>
          <a:p>
            <a:pPr marL="0" indent="0">
              <a:buNone/>
            </a:pPr>
            <a:r>
              <a:rPr lang="en-US" sz="3600" b="1" dirty="0"/>
              <a:t>	</a:t>
            </a:r>
            <a:r>
              <a:rPr lang="en-US" sz="3600" b="1" dirty="0" smtClean="0"/>
              <a:t>-Used geometry to set boundaries 	after the Nile’s annual flood</a:t>
            </a:r>
          </a:p>
          <a:p>
            <a:pPr marL="0" indent="0">
              <a:buNone/>
            </a:pPr>
            <a:r>
              <a:rPr lang="en-US" sz="3600" b="1" dirty="0" smtClean="0"/>
              <a:t>-Also known for their medical techniques</a:t>
            </a:r>
          </a:p>
          <a:p>
            <a:pPr marL="0" indent="0">
              <a:buNone/>
            </a:pPr>
            <a:r>
              <a:rPr lang="en-US" sz="3600" b="1" dirty="0"/>
              <a:t>	</a:t>
            </a:r>
            <a:r>
              <a:rPr lang="en-US" sz="3600" b="1" dirty="0" smtClean="0"/>
              <a:t>-Created splints for broken bones</a:t>
            </a:r>
          </a:p>
          <a:p>
            <a:pPr marL="0" indent="0">
              <a:buNone/>
            </a:pPr>
            <a:r>
              <a:rPr lang="en-US" sz="3600" b="1" dirty="0" smtClean="0"/>
              <a:t>-Travel and trade along the Nile helped spread these practices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7756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135081"/>
            <a:ext cx="9692640" cy="995131"/>
          </a:xfrm>
        </p:spPr>
        <p:txBody>
          <a:bodyPr>
            <a:noAutofit/>
          </a:bodyPr>
          <a:lstStyle/>
          <a:p>
            <a:r>
              <a:rPr lang="en-US" sz="5000" b="1" dirty="0" smtClean="0"/>
              <a:t>Economy of North Africa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319646"/>
            <a:ext cx="8595360" cy="48604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/>
              <a:t>-Oil is a very important commodity in Algeria, Libya, and Tunisia</a:t>
            </a:r>
          </a:p>
          <a:p>
            <a:pPr marL="0" indent="0">
              <a:buNone/>
            </a:pPr>
            <a:r>
              <a:rPr lang="en-US" sz="3600" b="1" dirty="0"/>
              <a:t>	</a:t>
            </a:r>
            <a:r>
              <a:rPr lang="en-US" sz="3600" b="1" dirty="0" smtClean="0"/>
              <a:t>-Consists of 99% of Libya’s 	exports</a:t>
            </a:r>
          </a:p>
          <a:p>
            <a:pPr marL="0" indent="0">
              <a:buNone/>
            </a:pPr>
            <a:r>
              <a:rPr lang="en-US" sz="3600" b="1" dirty="0" smtClean="0"/>
              <a:t>-Despite the prominence of the oil industry, many North Africans migrate to Europe in search of work</a:t>
            </a:r>
            <a:r>
              <a:rPr lang="en-US" sz="3600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9441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187035"/>
            <a:ext cx="9692640" cy="1036695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Culture of North Africa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465118"/>
            <a:ext cx="8595360" cy="51850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b="1" dirty="0" smtClean="0"/>
              <a:t>-Muslim invaders from southwest Asia brought their language (Arabic), religion (Islam), and culture to North Africa</a:t>
            </a:r>
          </a:p>
          <a:p>
            <a:pPr marL="0" indent="0">
              <a:buNone/>
            </a:pPr>
            <a:r>
              <a:rPr lang="en-US" sz="4400" b="1" dirty="0" smtClean="0"/>
              <a:t>-Islam is the religious and cultural influence of North Africa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254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93518"/>
            <a:ext cx="9692640" cy="1117744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Culture of North Africa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392383"/>
            <a:ext cx="8595360" cy="46838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smtClean="0"/>
              <a:t>-</a:t>
            </a:r>
            <a:r>
              <a:rPr lang="en-US" sz="4000" b="1" u="sng" dirty="0" smtClean="0"/>
              <a:t>souks</a:t>
            </a:r>
            <a:r>
              <a:rPr lang="en-US" sz="4000" b="1" dirty="0" smtClean="0"/>
              <a:t>: marketplaces common throughout North Africa</a:t>
            </a:r>
          </a:p>
          <a:p>
            <a:pPr marL="0" indent="0">
              <a:buNone/>
            </a:pPr>
            <a:r>
              <a:rPr lang="en-US" sz="4000" b="1" dirty="0"/>
              <a:t>	</a:t>
            </a:r>
            <a:r>
              <a:rPr lang="en-US" sz="4000" b="1" dirty="0" smtClean="0"/>
              <a:t>-Bargaining for prices is 	very common</a:t>
            </a:r>
          </a:p>
          <a:p>
            <a:pPr marL="0" indent="0">
              <a:buNone/>
            </a:pPr>
            <a:r>
              <a:rPr lang="en-US" sz="4000" b="1" dirty="0"/>
              <a:t>	</a:t>
            </a:r>
            <a:r>
              <a:rPr lang="en-US" sz="4000" b="1" dirty="0" smtClean="0"/>
              <a:t>-Items for sale include 	clothing, spices, and 	traditional food like 	couscous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91735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B4B30"/>
      </a:accent2>
      <a:accent3>
        <a:srgbClr val="B5AE53"/>
      </a:accent3>
      <a:accent4>
        <a:srgbClr val="6F6A7A"/>
      </a:accent4>
      <a:accent5>
        <a:srgbClr val="E8B54D"/>
      </a:accent5>
      <a:accent6>
        <a:srgbClr val="8A7952"/>
      </a:accent6>
      <a:hlink>
        <a:srgbClr val="9F9F0B"/>
      </a:hlink>
      <a:folHlink>
        <a:srgbClr val="B2B2B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3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866257B-E5CE-4C43-9210-F2DE76BE10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82</TotalTime>
  <Words>176</Words>
  <Application>Microsoft Office PowerPoint</Application>
  <PresentationFormat>Widescreen</PresentationFormat>
  <Paragraphs>36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Schoolbook</vt:lpstr>
      <vt:lpstr>Wingdings 2</vt:lpstr>
      <vt:lpstr>View</vt:lpstr>
      <vt:lpstr>North Africa</vt:lpstr>
      <vt:lpstr>PowerPoint Presentation</vt:lpstr>
      <vt:lpstr>PowerPoint Presentation</vt:lpstr>
      <vt:lpstr>Ancient Egypt</vt:lpstr>
      <vt:lpstr>Ancient Egypt</vt:lpstr>
      <vt:lpstr>Ancient Egypt</vt:lpstr>
      <vt:lpstr>Economy of North Africa</vt:lpstr>
      <vt:lpstr>Culture of North Africa</vt:lpstr>
      <vt:lpstr>Culture of North Africa</vt:lpstr>
      <vt:lpstr>PowerPoint Presentation</vt:lpstr>
      <vt:lpstr>PowerPoint Presentation</vt:lpstr>
      <vt:lpstr>PowerPoint Presentation</vt:lpstr>
      <vt:lpstr>PowerPoint Presentation</vt:lpstr>
      <vt:lpstr>Culture of North Africa</vt:lpstr>
      <vt:lpstr>Culture of North Africa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Northern Africa</dc:title>
  <dc:creator>Mary Westney Allen</dc:creator>
  <cp:lastModifiedBy>Mary Westney Allen</cp:lastModifiedBy>
  <cp:revision>8</cp:revision>
  <dcterms:created xsi:type="dcterms:W3CDTF">2015-01-26T10:29:57Z</dcterms:created>
  <dcterms:modified xsi:type="dcterms:W3CDTF">2016-01-13T11:13:09Z</dcterms:modified>
</cp:coreProperties>
</file>